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7"/>
  </p:notesMasterIdLst>
  <p:sldIdLst>
    <p:sldId id="350" r:id="rId2"/>
    <p:sldId id="342" r:id="rId3"/>
    <p:sldId id="343" r:id="rId4"/>
    <p:sldId id="344" r:id="rId5"/>
    <p:sldId id="345" r:id="rId6"/>
    <p:sldId id="347" r:id="rId7"/>
    <p:sldId id="349" r:id="rId8"/>
    <p:sldId id="351" r:id="rId9"/>
    <p:sldId id="352" r:id="rId10"/>
    <p:sldId id="353" r:id="rId11"/>
    <p:sldId id="354" r:id="rId12"/>
    <p:sldId id="356" r:id="rId13"/>
    <p:sldId id="357" r:id="rId14"/>
    <p:sldId id="358" r:id="rId15"/>
    <p:sldId id="359" r:id="rId16"/>
    <p:sldId id="360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70" r:id="rId25"/>
    <p:sldId id="371" r:id="rId26"/>
    <p:sldId id="372" r:id="rId27"/>
    <p:sldId id="373" r:id="rId28"/>
    <p:sldId id="374" r:id="rId29"/>
    <p:sldId id="375" r:id="rId30"/>
    <p:sldId id="377" r:id="rId31"/>
    <p:sldId id="376" r:id="rId32"/>
    <p:sldId id="378" r:id="rId33"/>
    <p:sldId id="379" r:id="rId34"/>
    <p:sldId id="381" r:id="rId35"/>
    <p:sldId id="380" r:id="rId36"/>
  </p:sldIdLst>
  <p:sldSz cx="9144000" cy="6858000" type="screen4x3"/>
  <p:notesSz cx="985678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DFF"/>
    <a:srgbClr val="6DAFFF"/>
    <a:srgbClr val="6C80A1"/>
    <a:srgbClr val="23144C"/>
    <a:srgbClr val="7D9BD1"/>
    <a:srgbClr val="84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185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83359" y="1"/>
            <a:ext cx="427185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88BE0-72E9-4AA0-A35F-83FF776285BA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00425" y="849313"/>
            <a:ext cx="30559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5207" y="3271839"/>
            <a:ext cx="7886375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185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83359" y="6456363"/>
            <a:ext cx="427185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DB08-4157-47B3-87BB-AA06F3B554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17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116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392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773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050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864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907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94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896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453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111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73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116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587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326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244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659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69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634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928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894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716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20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116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971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1292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248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801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36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11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11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57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43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679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4AB-7EA9-456E-BF0D-57ECD6EBA3C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0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4F63-3104-4EF9-BC70-E061BF5252D7}" type="datetime1">
              <a:rPr lang="it-IT" smtClean="0"/>
              <a:t>18/04/2019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323-5252-418E-ACA2-6CB365B02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73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7BA3-1D9E-49D1-B32B-9A567E743FB3}" type="datetime1">
              <a:rPr lang="it-IT" smtClean="0"/>
              <a:t>18/04/2019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323-5252-418E-ACA2-6CB365B02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29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B298-36AA-44C3-9192-1F482BED95E8}" type="datetime1">
              <a:rPr lang="it-IT" smtClean="0"/>
              <a:t>18/04/2019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323-5252-418E-ACA2-6CB365B02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80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98D6-481A-45F3-B48D-A7019432EE4B}" type="datetime1">
              <a:rPr lang="it-IT" smtClean="0"/>
              <a:t>18/04/2019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323-5252-418E-ACA2-6CB365B02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34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D07F-ABE1-4DF0-9B2A-7FA82931C2CE}" type="datetime1">
              <a:rPr lang="it-IT" smtClean="0"/>
              <a:t>18/04/2019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323-5252-418E-ACA2-6CB365B02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75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73D-4F56-4310-A99C-A731DC542981}" type="datetime1">
              <a:rPr lang="it-IT" smtClean="0"/>
              <a:t>18/04/2019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323-5252-418E-ACA2-6CB365B02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72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323C-1B08-4E3F-A877-5CE582938036}" type="datetime1">
              <a:rPr lang="it-IT" smtClean="0"/>
              <a:t>18/04/2019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323-5252-418E-ACA2-6CB365B02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70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F2D-A8A0-469A-94F0-3440DA855F8D}" type="datetime1">
              <a:rPr lang="it-IT" smtClean="0"/>
              <a:t>18/04/2019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323-5252-418E-ACA2-6CB365B02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26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0107-3679-48C3-9BD4-06D855D07975}" type="datetime1">
              <a:rPr lang="it-IT" smtClean="0"/>
              <a:t>18/04/2019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323-5252-418E-ACA2-6CB365B02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1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DE3F-0DBC-48A2-A2D6-A8CADEE84130}" type="datetime1">
              <a:rPr lang="it-IT" smtClean="0"/>
              <a:t>18/04/2019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323-5252-418E-ACA2-6CB365B02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30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4459-8904-4CF5-942F-13B6E763D957}" type="datetime1">
              <a:rPr lang="it-IT" smtClean="0"/>
              <a:t>18/04/2019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323-5252-418E-ACA2-6CB365B02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70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02B7-7A07-44B3-92B5-FBF37B3F765B}" type="datetime1">
              <a:rPr lang="it-IT" smtClean="0"/>
              <a:t>18/04/2019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8323-5252-418E-ACA2-6CB365B02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35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6" y="1461906"/>
            <a:ext cx="2941658" cy="458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sellaDiTesto 10"/>
          <p:cNvSpPr txBox="1"/>
          <p:nvPr/>
        </p:nvSpPr>
        <p:spPr>
          <a:xfrm>
            <a:off x="0" y="48379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00" y="6024949"/>
            <a:ext cx="1355641" cy="67384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357281" y="347730"/>
            <a:ext cx="6420539" cy="6084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NEW OPPORTUNITIES </a:t>
            </a:r>
          </a:p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 EYE-LIGHT®</a:t>
            </a:r>
            <a:b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it-IT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POST-BLEPHAROPLASTY</a:t>
            </a:r>
          </a:p>
          <a:p>
            <a:pPr algn="ctr"/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DEMODEX</a:t>
            </a:r>
          </a:p>
          <a:p>
            <a:pPr algn="ctr"/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BLEPHARITIS</a:t>
            </a:r>
          </a:p>
          <a:p>
            <a:pPr algn="ctr"/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CHALAZION</a:t>
            </a:r>
          </a:p>
          <a:p>
            <a:pPr algn="ctr"/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STYE</a:t>
            </a:r>
          </a:p>
          <a:p>
            <a:pPr algn="ctr"/>
            <a:endParaRPr lang="it-IT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05245" y="6642557"/>
            <a:ext cx="356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TREATMENTS INDICATIONS ARE SUBJECTED TO LOCAL LAWS RESTRICTIONS</a:t>
            </a:r>
            <a:endParaRPr lang="it-IT" sz="800" dirty="0"/>
          </a:p>
        </p:txBody>
      </p:sp>
      <p:sp>
        <p:nvSpPr>
          <p:cNvPr id="8" name="CasellaDiTesto 10"/>
          <p:cNvSpPr txBox="1"/>
          <p:nvPr/>
        </p:nvSpPr>
        <p:spPr>
          <a:xfrm rot="16200000">
            <a:off x="-1203868" y="5339379"/>
            <a:ext cx="26217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245 REV01 ENG - NEW OPPORTUNITIES WITH EYE-LIGHT </a:t>
            </a:r>
            <a:r>
              <a:rPr lang="it-IT" sz="700" dirty="0" smtClean="0">
                <a:latin typeface="Calibri" panose="020F0502020204030204" pitchFamily="34" charset="0"/>
              </a:rPr>
              <a:t>04  2019</a:t>
            </a:r>
            <a:endParaRPr lang="it-IT" sz="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0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10842" y="130503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CONSEQUENCES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30475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10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10842" y="4960222"/>
            <a:ext cx="8230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DESQUAMATION AND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ISPISSATION OF PALPEBRAL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MARGIN, FRAGILE LASHES,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LASHES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LOSS, CONJUNCTIVITES, DRY EYE,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CHALAZION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FORMATION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27" y="1257109"/>
            <a:ext cx="5053574" cy="3369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79400" y="428010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TREATMENT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23728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smtClean="0">
                <a:latin typeface="Calibri" panose="020F0502020204030204" pitchFamily="34" charset="0"/>
              </a:rPr>
              <a:t>CONFIDENTIAL – ONLY FOR INTERNAL USE</a:t>
            </a:r>
            <a:endParaRPr lang="it-IT" sz="70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11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9400" y="1381471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 CONSISTS OF A PHASE 1 (WITH A SPECIFIC BLUE LIGHT MASK) AND A PHASE 2 (WITH THE STANDARD SUPPLIED RED LIGHT MASK)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25" y="3061286"/>
            <a:ext cx="2273746" cy="3583646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2716224" y="2976497"/>
            <a:ext cx="330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ß"/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PHASE 1 – BLUE MASK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Blue light stimulates porphyrins and creates an anti-bacterial action.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14075" y="4607774"/>
            <a:ext cx="3303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PHASE 2 – RED MASK </a:t>
            </a:r>
          </a:p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Red light stimulates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ATP by increasing and improving cellular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activity, it reduces inflammation and </a:t>
            </a:r>
            <a:r>
              <a:rPr lang="en-US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oedema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and works on Meibomian glands.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0" y="2783177"/>
            <a:ext cx="2305384" cy="348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12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8859" y="1110972"/>
            <a:ext cx="888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1600" b="1" dirty="0" smtClean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8859" y="419379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SUGGESTED PROTOCOL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32436" y="0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04187"/>
              </p:ext>
            </p:extLst>
          </p:nvPr>
        </p:nvGraphicFramePr>
        <p:xfrm>
          <a:off x="1236372" y="1348197"/>
          <a:ext cx="6284890" cy="3551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8617"/>
                <a:gridCol w="2956273"/>
              </a:tblGrid>
              <a:tr h="7263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</a:rPr>
                        <a:t>Week 1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6888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Blue Mask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for 15’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6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Red </a:t>
                      </a: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Mask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for 15’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908216" y="5137072"/>
            <a:ext cx="685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entury Gothic" panose="020B0502020202020204" pitchFamily="34" charset="0"/>
              </a:rPr>
              <a:t>In the same session apply first the blue mask for 15 minutes </a:t>
            </a:r>
            <a:endParaRPr lang="en-GB" u="sng" dirty="0">
              <a:latin typeface="Century Gothic" panose="020B0502020202020204" pitchFamily="34" charset="0"/>
            </a:endParaRPr>
          </a:p>
          <a:p>
            <a:pPr algn="ctr"/>
            <a:r>
              <a:rPr lang="en-GB" u="sng" dirty="0" smtClean="0">
                <a:latin typeface="Century Gothic" panose="020B0502020202020204" pitchFamily="34" charset="0"/>
              </a:rPr>
              <a:t>followed by the red one for 15 minutes more.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0"/>
          <p:cNvSpPr txBox="1"/>
          <p:nvPr/>
        </p:nvSpPr>
        <p:spPr>
          <a:xfrm>
            <a:off x="0" y="12311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4222983" y="6553200"/>
            <a:ext cx="658906" cy="291787"/>
          </a:xfrm>
        </p:spPr>
        <p:txBody>
          <a:bodyPr/>
          <a:lstStyle/>
          <a:p>
            <a:pPr algn="ctr"/>
            <a:fld id="{2775C0E3-416F-4BF0-8C73-B796A2AFB3C9}" type="slidenum">
              <a:rPr lang="it-IT" smtClean="0"/>
              <a:pPr algn="ctr"/>
              <a:t>13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37364" y="2718091"/>
            <a:ext cx="823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Font typeface="+mj-lt"/>
              <a:buAutoNum type="arabicPeriod" startAt="3"/>
            </a:pP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BLEPHARITIS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5770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00439" y="319521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WHAT IS BLEPHARITIS?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-29670" y="0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smtClean="0">
                <a:latin typeface="Calibri" panose="020F0502020204030204" pitchFamily="34" charset="0"/>
              </a:rPr>
              <a:t>CONFIDENTIAL – ONLY FOR INTERNAL USE</a:t>
            </a:r>
            <a:endParaRPr lang="it-IT" sz="70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14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00439" y="1052251"/>
            <a:ext cx="8230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IT IS AN ACUTE OR CHRONIC INFLAMMATION OF THE FREE PALPEBRAL MARGIN. SIGNS AND SYMPTOMS INCLUDE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ITCHING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BURNING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ASSOCIATED WITH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HYPERAEMIA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OEDEMA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00439" y="4230467"/>
            <a:ext cx="8230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 COULD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BE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- ULCERATIVE ACUTE; GENERALLY CAUSED BY A BACTERIAL INFECTION (CAN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HAVE  A VIRAL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ETIOLOGY)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- NON-ULCERATIVE ACUTE; IT IS SOLELY THE CONSEQUENCE OF A LOCAL ALLERGIC REACTION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CHRONIC;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NON-INFECTIVE INFLAMMATION WITH IDIOPATICS ETIOLOGY.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1" y="2236362"/>
            <a:ext cx="2498009" cy="174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3"/>
          <a:stretch/>
        </p:blipFill>
        <p:spPr>
          <a:xfrm>
            <a:off x="3074006" y="2217878"/>
            <a:ext cx="2675265" cy="176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3"/>
          <a:stretch/>
        </p:blipFill>
        <p:spPr>
          <a:xfrm>
            <a:off x="5890065" y="2240712"/>
            <a:ext cx="2832604" cy="176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56296" y="440630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CONSEQUENCES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-66909" y="30475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smtClean="0">
                <a:latin typeface="Calibri" panose="020F0502020204030204" pitchFamily="34" charset="0"/>
              </a:rPr>
              <a:t>CONFIDENTIAL – ONLY FOR INTERNAL USE</a:t>
            </a:r>
            <a:endParaRPr lang="it-IT" sz="70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15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10842" y="4960222"/>
            <a:ext cx="8230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ITCHING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AND BURNING OF THE FREE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PALPEBRAL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MARGIN, CONJUNCTIVAL IRRITATION WITH LACRIMATION,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PHOTOPHOBIA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FOREIGN 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BODY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SENSATION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2" y="2046670"/>
            <a:ext cx="2498009" cy="174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3"/>
          <a:stretch/>
        </p:blipFill>
        <p:spPr>
          <a:xfrm>
            <a:off x="3036767" y="2028186"/>
            <a:ext cx="2675265" cy="176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3"/>
          <a:stretch/>
        </p:blipFill>
        <p:spPr>
          <a:xfrm>
            <a:off x="5852826" y="2051020"/>
            <a:ext cx="2832604" cy="176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79400" y="274092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TREATMENT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5120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smtClean="0">
                <a:latin typeface="Calibri" panose="020F0502020204030204" pitchFamily="34" charset="0"/>
              </a:rPr>
              <a:t>CONFIDENTIAL – ONLY FOR INTERNAL USE</a:t>
            </a:r>
            <a:endParaRPr lang="it-IT" sz="70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16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9400" y="1160554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 CONSISTS OF A PHASE 1 (WITH A SPECIFIC BLUE LIGHT MASK) AND A PHASE 2 (WITH THE STANDARD SUPPLIED RED LIGHT MASK)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25" y="3061286"/>
            <a:ext cx="2273746" cy="3583646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2716224" y="2976497"/>
            <a:ext cx="330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ß"/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PHASE 1 – BLUE MASK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Blue light stimulates porphyrins and create an anti-bacterial action.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14075" y="4607774"/>
            <a:ext cx="3303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PHASE 2 – RED MASK </a:t>
            </a:r>
          </a:p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Red light stimulates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ATP by increasing and improving cellular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activity, it reduces inflammation and </a:t>
            </a:r>
            <a:r>
              <a:rPr lang="en-US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oedema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and works on Meibomian glands.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0" y="2783177"/>
            <a:ext cx="2305384" cy="348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17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8859" y="1110972"/>
            <a:ext cx="888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1600" b="1" dirty="0" smtClean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81642" y="370677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SUGGESTED PROTOCOL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0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46126"/>
              </p:ext>
            </p:extLst>
          </p:nvPr>
        </p:nvGraphicFramePr>
        <p:xfrm>
          <a:off x="1133341" y="1742192"/>
          <a:ext cx="6426559" cy="3551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811"/>
                <a:gridCol w="2055874"/>
                <a:gridCol w="2055874"/>
              </a:tblGrid>
              <a:tr h="7263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</a:rPr>
                        <a:t>Week 1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Week 2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6888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Blue Mask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for 15’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6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Red </a:t>
                      </a: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Mask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for 15’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u="none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  <a:endParaRPr lang="en-GB" sz="1400" u="none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908215" y="5425948"/>
            <a:ext cx="685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entury Gothic" panose="020B0502020202020204" pitchFamily="34" charset="0"/>
              </a:rPr>
              <a:t>In the same session apply first the blue mask for 15 minutes </a:t>
            </a:r>
            <a:endParaRPr lang="en-GB" u="sng" dirty="0">
              <a:latin typeface="Century Gothic" panose="020B0502020202020204" pitchFamily="34" charset="0"/>
            </a:endParaRPr>
          </a:p>
          <a:p>
            <a:pPr algn="ctr"/>
            <a:r>
              <a:rPr lang="en-GB" u="sng" dirty="0" smtClean="0">
                <a:latin typeface="Century Gothic" panose="020B0502020202020204" pitchFamily="34" charset="0"/>
              </a:rPr>
              <a:t>followed by the red one for 15 minutes more.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410842" y="1163531"/>
            <a:ext cx="2235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ULCERATIVE ACUTE</a:t>
            </a:r>
            <a:endParaRPr lang="it-IT" sz="2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18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8859" y="1110972"/>
            <a:ext cx="888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1600" b="1" dirty="0" smtClean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0842" y="465465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SUGGESTED PROTOCOL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3875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723357"/>
              </p:ext>
            </p:extLst>
          </p:nvPr>
        </p:nvGraphicFramePr>
        <p:xfrm>
          <a:off x="1455312" y="2133826"/>
          <a:ext cx="6181861" cy="3237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673"/>
                <a:gridCol w="1977594"/>
                <a:gridCol w="1977594"/>
              </a:tblGrid>
              <a:tr h="107128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</a:rPr>
                        <a:t>Week 1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Week 2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645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Red Mask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for 15’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410842" y="1392265"/>
            <a:ext cx="2824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NON-ULCERATIVE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ACUTE</a:t>
            </a:r>
            <a:endParaRPr lang="it-IT" sz="2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19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8859" y="1110972"/>
            <a:ext cx="888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1600" b="1" dirty="0" smtClean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0842" y="511823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SUGGESTED PROTOCOL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0475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7699"/>
              </p:ext>
            </p:extLst>
          </p:nvPr>
        </p:nvGraphicFramePr>
        <p:xfrm>
          <a:off x="1403795" y="2133826"/>
          <a:ext cx="5962919" cy="3223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250"/>
                <a:gridCol w="1445223"/>
                <a:gridCol w="1445223"/>
                <a:gridCol w="1445223"/>
              </a:tblGrid>
              <a:tr h="106666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</a:rPr>
                        <a:t>Week 1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Week 2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Week 3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712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Red Mask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for 15’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410842" y="1392265"/>
            <a:ext cx="1171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CHRONIC</a:t>
            </a:r>
            <a:endParaRPr lang="it-IT" sz="2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0"/>
          <p:cNvSpPr txBox="1"/>
          <p:nvPr/>
        </p:nvSpPr>
        <p:spPr>
          <a:xfrm>
            <a:off x="-90152" y="0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542758"/>
            <a:ext cx="658906" cy="291787"/>
          </a:xfrm>
        </p:spPr>
        <p:txBody>
          <a:bodyPr/>
          <a:lstStyle/>
          <a:p>
            <a:pPr algn="ctr"/>
            <a:fld id="{2775C0E3-416F-4BF0-8C73-B796A2AFB3C9}" type="slidenum">
              <a:rPr lang="it-IT" smtClean="0"/>
              <a:pPr algn="ctr"/>
              <a:t>2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37364" y="2718091"/>
            <a:ext cx="823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POST-BLEPHAROPLASTY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8981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0"/>
          <p:cNvSpPr txBox="1"/>
          <p:nvPr/>
        </p:nvSpPr>
        <p:spPr>
          <a:xfrm>
            <a:off x="0" y="25190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6042" y="6552113"/>
            <a:ext cx="658906" cy="291787"/>
          </a:xfrm>
        </p:spPr>
        <p:txBody>
          <a:bodyPr/>
          <a:lstStyle/>
          <a:p>
            <a:pPr algn="ctr"/>
            <a:fld id="{2775C0E3-416F-4BF0-8C73-B796A2AFB3C9}" type="slidenum">
              <a:rPr lang="it-IT" smtClean="0"/>
              <a:pPr algn="ctr"/>
              <a:t>20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37364" y="2718091"/>
            <a:ext cx="823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Font typeface="+mj-lt"/>
              <a:buAutoNum type="arabicPeriod" startAt="4"/>
            </a:pP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CHALAZION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6636769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2775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10842" y="345182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WHAT IS CHALAZION?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30475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21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10842" y="1138114"/>
            <a:ext cx="8230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IT IS CAUSED BY THE NON-INFECTIVE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BASIS OBSTRUCTION 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OF A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MEIBOMIAN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GLAND.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OBSTRUCTION PRODUCES A BUILD-UP OF IRRITATING LIPIDIC COMPOUNDS IN SORROUNDING LID TISSUES WITH CONSEQUENT INFLAMMATION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xmlns="" id="{BA970573-A3EE-470D-88B0-4E3B203BF9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t="14677" r="29949" b="11497"/>
          <a:stretch/>
        </p:blipFill>
        <p:spPr>
          <a:xfrm rot="5400000">
            <a:off x="902347" y="2812856"/>
            <a:ext cx="2957893" cy="2910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xmlns="" id="{C61D57D9-5102-4EC6-B868-4C8CB7B3DB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8658" r="17421" b="3645"/>
          <a:stretch/>
        </p:blipFill>
        <p:spPr>
          <a:xfrm rot="5400000">
            <a:off x="5209609" y="2887432"/>
            <a:ext cx="2971869" cy="2731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Connettore 2 14"/>
          <p:cNvCxnSpPr/>
          <p:nvPr/>
        </p:nvCxnSpPr>
        <p:spPr>
          <a:xfrm>
            <a:off x="4012900" y="4267886"/>
            <a:ext cx="1130300" cy="0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726755" y="5910348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BEFORE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372401" y="5871711"/>
            <a:ext cx="25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AFTER 1 TREATMENT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10842" y="419379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CONSEQUENCES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30475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smtClean="0">
                <a:latin typeface="Calibri" panose="020F0502020204030204" pitchFamily="34" charset="0"/>
              </a:rPr>
              <a:t>CONFIDENTIAL – ONLY FOR INTERNAL USE</a:t>
            </a:r>
            <a:endParaRPr lang="it-IT" sz="70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22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10842" y="4707695"/>
            <a:ext cx="8230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LID FIRST APPEARS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TUMIFIED, AFTER 1 OR 2 DAYS THE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CHALAZION MOVES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IN THE BODY OF THE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LID FORMING A NON PAINFUL LUMP.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ACCORDING TO THE DIMENSION AND POSITION, A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CHALAZION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CAN DAMAGE THE CORNEA CAUSING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SLIGHTLY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DISPLACED VISION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r="13398"/>
          <a:stretch/>
        </p:blipFill>
        <p:spPr>
          <a:xfrm>
            <a:off x="1416676" y="1772815"/>
            <a:ext cx="2691684" cy="230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r="38873" b="29608"/>
          <a:stretch/>
        </p:blipFill>
        <p:spPr>
          <a:xfrm>
            <a:off x="4681569" y="1772815"/>
            <a:ext cx="3318057" cy="230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79400" y="337546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TREATMENT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5120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23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9400" y="1160554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 CONSISTS OF AN APPLICATION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WITH THE STANDARD SUPPLY RED LIGHT MASK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32" y="2529571"/>
            <a:ext cx="2273746" cy="3583646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1213027" y="3625744"/>
            <a:ext cx="3303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RED MASK </a:t>
            </a:r>
          </a:p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Red light stimulates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ATP by increasing and improving cellular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activity, it reduces inflammation and </a:t>
            </a:r>
            <a:r>
              <a:rPr lang="en-US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oedema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and works on Meibomian glands.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24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8859" y="1110972"/>
            <a:ext cx="888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1600" b="1" dirty="0" smtClean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0842" y="130503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SUGGESTED PROTOCOL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0475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97469"/>
              </p:ext>
            </p:extLst>
          </p:nvPr>
        </p:nvGraphicFramePr>
        <p:xfrm>
          <a:off x="1596980" y="2176530"/>
          <a:ext cx="5559267" cy="2730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4311"/>
                <a:gridCol w="2614956"/>
              </a:tblGrid>
              <a:tr h="95216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</a:rPr>
                        <a:t>Week 1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781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Red </a:t>
                      </a: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Mask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for 15’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u="none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  <a:endParaRPr lang="en-GB" sz="1400" u="none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0"/>
          <p:cNvSpPr txBox="1"/>
          <p:nvPr/>
        </p:nvSpPr>
        <p:spPr>
          <a:xfrm>
            <a:off x="0" y="12311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667508" y="6571494"/>
            <a:ext cx="658906" cy="291787"/>
          </a:xfrm>
        </p:spPr>
        <p:txBody>
          <a:bodyPr/>
          <a:lstStyle/>
          <a:p>
            <a:pPr algn="ctr"/>
            <a:fld id="{2775C0E3-416F-4BF0-8C73-B796A2AFB3C9}" type="slidenum">
              <a:rPr lang="it-IT" smtClean="0"/>
              <a:pPr algn="ctr"/>
              <a:t>25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37364" y="2718091"/>
            <a:ext cx="823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Font typeface="+mj-lt"/>
              <a:buAutoNum type="arabicPeriod" startAt="5"/>
            </a:pP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STYE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6616292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7493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10842" y="400482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WHAT IS A STYE?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30475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smtClean="0">
                <a:latin typeface="Calibri" panose="020F0502020204030204" pitchFamily="34" charset="0"/>
              </a:rPr>
              <a:t>CONFIDENTIAL – ONLY FOR INTERNAL USE</a:t>
            </a:r>
            <a:endParaRPr lang="it-IT" sz="70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26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10842" y="1459971"/>
            <a:ext cx="8230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 IS CAUSED BY THE OBSTRUCTION OF A CILIARY FOLLICLE AND OF THE ZEISS OR MOLL GLANDS CONNECTED TO THE FOLLICLE.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THIS CAUSES AN INFECTION.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08" y="2855553"/>
            <a:ext cx="3215191" cy="225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r="15669"/>
          <a:stretch/>
        </p:blipFill>
        <p:spPr>
          <a:xfrm>
            <a:off x="901521" y="2855553"/>
            <a:ext cx="2924491" cy="225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10842" y="365764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CONSEQUENCES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0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smtClean="0">
                <a:latin typeface="Calibri" panose="020F0502020204030204" pitchFamily="34" charset="0"/>
              </a:rPr>
              <a:t>CONFIDENTIAL – ONLY FOR INTERNAL USE</a:t>
            </a:r>
            <a:endParaRPr lang="it-IT" sz="70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27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10842" y="4287470"/>
            <a:ext cx="8230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IT IS CHARACTERIZED AS A LOCALIZED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SWELLING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OF THE INTERNAL OR EXTERNAL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EYELID.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AFTER 1 OR 2 DAYS THE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EXTERNAL STYE SHOWS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ON THE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LID MARGIN. GENERALLY A SMALL BOIL IS VISIBLE CLOSE TO THE LASH ROOT,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SURROUNDED BY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HYPEREMIA, SWELLING AND OEDEMA.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2/4 DAYS THE LESION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FISTULATES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WITH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SECRETIONS.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r="13398"/>
          <a:stretch/>
        </p:blipFill>
        <p:spPr>
          <a:xfrm>
            <a:off x="1429555" y="1559015"/>
            <a:ext cx="2691684" cy="230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r="38873" b="29608"/>
          <a:stretch/>
        </p:blipFill>
        <p:spPr>
          <a:xfrm>
            <a:off x="4668690" y="1559016"/>
            <a:ext cx="3318057" cy="230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79400" y="305218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TREATMENT 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-14342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28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9400" y="1160554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 CONSISTS OF AN APPLICATION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WITH THE STANDARD SUPPLIED RED LIGHT MASK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32" y="2529571"/>
            <a:ext cx="2273746" cy="3583646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1213027" y="3625744"/>
            <a:ext cx="3303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PHASE 2 – RED MASK </a:t>
            </a:r>
          </a:p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Red light stimulates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ATP by increasing and improving cellular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activity, it reduces inflammation and edema and works on Meibomian glands.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29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8859" y="1110972"/>
            <a:ext cx="888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1600" b="1" dirty="0" smtClean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8859" y="555244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SUGGESTED PROTOCOL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0475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09163"/>
              </p:ext>
            </p:extLst>
          </p:nvPr>
        </p:nvGraphicFramePr>
        <p:xfrm>
          <a:off x="1455313" y="2112135"/>
          <a:ext cx="6014433" cy="2550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377"/>
                <a:gridCol w="2829056"/>
              </a:tblGrid>
              <a:tr h="62928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</a:rPr>
                        <a:t>Week 1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0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Red </a:t>
                      </a: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Mask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for 15’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u="none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Applications</a:t>
                      </a:r>
                      <a:endParaRPr lang="en-GB" sz="1400" u="none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10842" y="130503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WHAT IS BLEPHAROPLASTY?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0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smtClean="0">
                <a:latin typeface="Calibri" panose="020F0502020204030204" pitchFamily="34" charset="0"/>
              </a:rPr>
              <a:t>CONFIDENTIAL – ONLY FOR INTERNAL USE</a:t>
            </a:r>
            <a:endParaRPr lang="it-IT" sz="70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3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10842" y="1276286"/>
            <a:ext cx="8230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AESTHETIC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SURGERY PROCEDURE FOR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CORRECTION OF EYELIDS ALTERATION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07" y="2549967"/>
            <a:ext cx="3349479" cy="124092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2" y="2549967"/>
            <a:ext cx="3349479" cy="124092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00439" y="4318748"/>
            <a:ext cx="82301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TARGET IS TO REMOVE  CUTANEOUS AND ADIPOSE EXCESS FROM LOWER AND/OR UPPER EYELID</a:t>
            </a:r>
          </a:p>
          <a:p>
            <a:pPr algn="ctr"/>
            <a:endParaRPr lang="en-US" sz="11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EVERY YEAR THOUSANDS OF THESE OPERATIONS ARE PERFORMED, IMPROVING PATIENT’S PERCEPTION OF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ONE’S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IMAGE AND CONSEQUENTLY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ONE’S SELF-ESTEEM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10842" y="3790889"/>
            <a:ext cx="334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BEFORE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263942" y="3790889"/>
            <a:ext cx="334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AFTER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3962400" y="3170428"/>
            <a:ext cx="1130300" cy="0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0"/>
          <p:cNvSpPr txBox="1"/>
          <p:nvPr/>
        </p:nvSpPr>
        <p:spPr>
          <a:xfrm>
            <a:off x="0" y="12311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667508" y="6571494"/>
            <a:ext cx="658906" cy="291787"/>
          </a:xfrm>
        </p:spPr>
        <p:txBody>
          <a:bodyPr/>
          <a:lstStyle/>
          <a:p>
            <a:pPr algn="ctr"/>
            <a:fld id="{2775C0E3-416F-4BF0-8C73-B796A2AFB3C9}" type="slidenum">
              <a:rPr lang="it-IT" smtClean="0"/>
              <a:pPr algn="ctr"/>
              <a:t>30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37364" y="2718091"/>
            <a:ext cx="823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CLARIFICATIONS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6616292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2524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79400" y="305218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POST-BLEPHAROPLASTY 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-14342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31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10961" y="2065346"/>
            <a:ext cx="8572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Only  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LLLT®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MASK -  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yellow +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red</a:t>
            </a:r>
          </a:p>
          <a:p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NO IPL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79400" y="305218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DEMODEX 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-14342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32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42047" y="1388876"/>
            <a:ext cx="85725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DEMODEX is always linked to dry eye problems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so you perform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IPL + LLLT treatment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and,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in addition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if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this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is not conclusive for DEMODEX, the protocol indicated will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be:</a:t>
            </a:r>
          </a:p>
          <a:p>
            <a:endParaRPr lang="en-US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PHASE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1 - blue mask with antibacterial effect </a:t>
            </a:r>
            <a:endParaRPr lang="en-US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+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PHASE 2 - red mask for anti-inflammatory activity</a:t>
            </a:r>
          </a:p>
        </p:txBody>
      </p:sp>
    </p:spTree>
    <p:extLst>
      <p:ext uri="{BB962C8B-B14F-4D97-AF65-F5344CB8AC3E}">
        <p14:creationId xmlns:p14="http://schemas.microsoft.com/office/powerpoint/2010/main" val="9801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79400" y="305218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BLEPHARITIS 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-14342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33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42047" y="1388876"/>
            <a:ext cx="8572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Perform the complete treatment for MGD, IPL + LLLT,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subsequently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, if not resolved, proceed with the indicated protocol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PHASE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1 - blue mask with antibacterial effect </a:t>
            </a:r>
            <a:endParaRPr lang="en-US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+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PHASE 2 - red mask for anti-inflammatory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activity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taking care to respect the 3 types of blepharitis indicated in the protocol</a:t>
            </a:r>
          </a:p>
        </p:txBody>
      </p:sp>
    </p:spTree>
    <p:extLst>
      <p:ext uri="{BB962C8B-B14F-4D97-AF65-F5344CB8AC3E}">
        <p14:creationId xmlns:p14="http://schemas.microsoft.com/office/powerpoint/2010/main" val="12288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79400" y="305218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CHALAZION 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-14342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34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42047" y="2436441"/>
            <a:ext cx="857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 its nature, 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it does not allow a high thermal impact and therefore IPL is not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 be used.</a:t>
            </a:r>
          </a:p>
          <a:p>
            <a:endParaRPr lang="en-US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You have to use only the LLLT red mask as per protocol.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79400" y="305218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STYE 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-14342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35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42047" y="1841640"/>
            <a:ext cx="8572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treatment of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Stye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is similar to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Chalazion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treatment,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 only the LLLT red mask is to be used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0"/>
          <p:cNvSpPr txBox="1"/>
          <p:nvPr/>
        </p:nvSpPr>
        <p:spPr>
          <a:xfrm>
            <a:off x="0" y="28903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4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10842" y="1136586"/>
            <a:ext cx="8230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SURGERY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57" y="1761406"/>
            <a:ext cx="5465714" cy="241220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00439" y="4318748"/>
            <a:ext cx="8230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LOWER, UPPER OR BOTH EYELIDS CAN BE CORRECTED BY BLEPHAROPLASTY</a:t>
            </a:r>
            <a:b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INCISIONS ON THE UPPER EYELID FORM A KIND OF ELLIPSE WITH A VERTEX CLOSE TO THE INNER CORNER OF THE EYE AND THE OTHER A FEW MILLIMETERS BEYOND THE OUTER CORNER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10842" y="130503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WHAT IS BLEPHAROPLASTY?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INDOCATIONS ARE SUBJECTED TO LOCAL LAWS RESTRICTIONS</a:t>
            </a:r>
            <a:endParaRPr lang="it-IT" sz="11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41" y="1825035"/>
            <a:ext cx="3822700" cy="19939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81642" y="427391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AFTER SURGERY COMPLICATIONS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30475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5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00439" y="4732428"/>
            <a:ext cx="823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EYE WATERING,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ITCHING AND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BURNING ARE COMMON SYMPTOMS AFTER BLEPHAROPLASTY, AS WELL AS EYELID SWELLING.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FURTHER COMPLICATION CAN BE AN ANOMALOUS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SCARRING.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4" y="1585737"/>
            <a:ext cx="2883802" cy="2484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79400" y="336885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TREATMENT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24567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smtClean="0">
                <a:latin typeface="Calibri" panose="020F0502020204030204" pitchFamily="34" charset="0"/>
              </a:rPr>
              <a:t>CONFIDENTIAL – ONLY FOR INTERNAL USE</a:t>
            </a:r>
            <a:endParaRPr lang="it-IT" sz="70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6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9400" y="1160554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 CONSISTS OF A PHASE 1 (WITH A SPECIFIC YELLOW LIGHT MASK)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AND A PHASE 2 (WITH THE STANDARD SUPPLIED RED LIGHT MASK)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25" y="3061286"/>
            <a:ext cx="2273746" cy="358364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clrChange>
              <a:clrFrom>
                <a:srgbClr val="EAEBE5"/>
              </a:clrFrom>
              <a:clrTo>
                <a:srgbClr val="EAEB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6" y="2631889"/>
            <a:ext cx="2466878" cy="383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2716224" y="2620072"/>
            <a:ext cx="3303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ß"/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PHASE 1 – YELLOW MASK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Yellow light has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a specific action on the lymphatic system and stimulating cell metabolism promotes a detoxifying action to alleviate swelling and post-intervention </a:t>
            </a:r>
            <a:r>
              <a:rPr lang="en-US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oedema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14075" y="4607774"/>
            <a:ext cx="3303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PHASE 2 – RED MASK </a:t>
            </a:r>
          </a:p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Red light accelerates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and optimizes the eyelid surgical wound healing process by stimulating the production of collagen and elastin: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 is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absorbed by mitochondria and stimulates ATP by increasing and improving cellular activity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7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04780" y="384325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SUGGESTED PROTOCOL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12880" y="0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05891" y="5363908"/>
            <a:ext cx="685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Century Gothic" panose="020B0502020202020204" pitchFamily="34" charset="0"/>
              </a:rPr>
              <a:t>In the same session apply first the yellow mask for 15 minutes </a:t>
            </a:r>
            <a:endParaRPr lang="en-GB" sz="1600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1600" u="sng" dirty="0" smtClean="0">
                <a:latin typeface="Century Gothic" panose="020B0502020202020204" pitchFamily="34" charset="0"/>
              </a:rPr>
              <a:t>followed by the red one for 15 minutes more.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068"/>
              </p:ext>
            </p:extLst>
          </p:nvPr>
        </p:nvGraphicFramePr>
        <p:xfrm>
          <a:off x="1107582" y="1545879"/>
          <a:ext cx="6756306" cy="3633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3586"/>
                <a:gridCol w="2161360"/>
                <a:gridCol w="2161360"/>
              </a:tblGrid>
              <a:tr h="74313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After</a:t>
                      </a:r>
                      <a:r>
                        <a:rPr lang="en-GB" sz="1400" baseline="0" noProof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Surgery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4/7</a:t>
                      </a:r>
                      <a:r>
                        <a:rPr lang="en-GB" sz="1400" baseline="0" noProof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Days After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283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Yellow Mask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for 15’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877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Red </a:t>
                      </a: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Mask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for 15’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Application</a:t>
                      </a:r>
                      <a:endParaRPr lang="en-GB" sz="1400" noProof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0"/>
          <p:cNvSpPr txBox="1"/>
          <p:nvPr/>
        </p:nvSpPr>
        <p:spPr>
          <a:xfrm>
            <a:off x="0" y="0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 smtClean="0">
                <a:latin typeface="Calibri" panose="020F0502020204030204" pitchFamily="34" charset="0"/>
              </a:rPr>
              <a:t>CONFIDENTIAL – ONLY FOR INTERNAL USE</a:t>
            </a:r>
            <a:endParaRPr lang="it-IT" sz="7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4222983" y="6553200"/>
            <a:ext cx="658906" cy="291787"/>
          </a:xfrm>
        </p:spPr>
        <p:txBody>
          <a:bodyPr/>
          <a:lstStyle/>
          <a:p>
            <a:pPr algn="ctr"/>
            <a:fld id="{2775C0E3-416F-4BF0-8C73-B796A2AFB3C9}" type="slidenum">
              <a:rPr lang="it-IT" smtClean="0"/>
              <a:pPr algn="ctr"/>
              <a:t>8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37364" y="2718091"/>
            <a:ext cx="823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Font typeface="+mj-lt"/>
              <a:buAutoNum type="arabicPeriod" startAt="2"/>
            </a:pP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DEMODEX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0506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3049122" y="742545"/>
            <a:ext cx="0" cy="633046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10842" y="130503"/>
            <a:ext cx="65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WHAT IS DEMODEX?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CasellaDiTesto 10"/>
          <p:cNvSpPr txBox="1"/>
          <p:nvPr/>
        </p:nvSpPr>
        <p:spPr>
          <a:xfrm>
            <a:off x="0" y="22670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smtClean="0">
                <a:latin typeface="Calibri" panose="020F0502020204030204" pitchFamily="34" charset="0"/>
              </a:rPr>
              <a:t>CONFIDENTIAL – ONLY FOR INTERNAL USE</a:t>
            </a:r>
            <a:endParaRPr lang="it-IT" sz="70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485094" y="6466572"/>
            <a:ext cx="658906" cy="365125"/>
          </a:xfrm>
        </p:spPr>
        <p:txBody>
          <a:bodyPr/>
          <a:lstStyle/>
          <a:p>
            <a:fld id="{2775C0E3-416F-4BF0-8C73-B796A2AFB3C9}" type="slidenum">
              <a:rPr lang="it-IT" smtClean="0"/>
              <a:t>9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12478" y="1115915"/>
            <a:ext cx="8230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DEMODYCOSIS IS A CUTANEOUS DISEASE CAUSED BY A SAPROPHYIC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MITE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WHICH LIVES, ASYMPTOMATICALLY,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IN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EYELASH FOLLICLES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00439" y="4318748"/>
            <a:ext cx="8230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DEMODEX AT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PALPEBRAL LEVEL CAN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INDUCE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VARIOUS CLINICAL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SCENARIOS THANKS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TO ITS CAPACITIES OF: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- INDUCE FOLLICULAR INFLAMMATION WITH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OEDEMA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- ALTER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EYELASHES FORMATION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- OBSTRUCTING THE FOLLICULAR FOCUS OF THE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MEIBOMIAN AND  ZEIS     GLANDS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REDUCING THE LIPID COMPONENT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 LACRIMAL FILM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- ACTING ON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MEIBOMIAN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GLANDS STRUCTURES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3962400" y="3170428"/>
            <a:ext cx="1130300" cy="0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3" y="2239411"/>
            <a:ext cx="2551029" cy="186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66" y="2228454"/>
            <a:ext cx="2825918" cy="188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0" y="6578835"/>
            <a:ext cx="729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TREATMENTS INDICATIONS ARE SUBJECTED TO LOCAL LAWS RESTRICTIONS</a:t>
            </a:r>
            <a:endParaRPr lang="it-IT" sz="11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182480"/>
            <a:ext cx="1355641" cy="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4832</TotalTime>
  <Words>1536</Words>
  <Application>Microsoft Office PowerPoint</Application>
  <PresentationFormat>Presentazione su schermo (4:3)</PresentationFormat>
  <Paragraphs>347</Paragraphs>
  <Slides>35</Slides>
  <Notes>34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Massimiliano Di Gioia</dc:creator>
  <cp:lastModifiedBy>Morena Gomedi</cp:lastModifiedBy>
  <cp:revision>391</cp:revision>
  <cp:lastPrinted>2017-03-01T12:48:28Z</cp:lastPrinted>
  <dcterms:created xsi:type="dcterms:W3CDTF">2016-09-22T09:20:00Z</dcterms:created>
  <dcterms:modified xsi:type="dcterms:W3CDTF">2019-04-18T13:41:09Z</dcterms:modified>
</cp:coreProperties>
</file>